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4" r:id="rId3"/>
    <p:sldId id="260" r:id="rId4"/>
    <p:sldId id="276" r:id="rId5"/>
    <p:sldId id="259" r:id="rId6"/>
    <p:sldId id="261" r:id="rId7"/>
    <p:sldId id="277" r:id="rId8"/>
    <p:sldId id="278" r:id="rId9"/>
    <p:sldId id="257" r:id="rId10"/>
    <p:sldId id="258" r:id="rId11"/>
    <p:sldId id="263" r:id="rId12"/>
    <p:sldId id="262" r:id="rId13"/>
    <p:sldId id="265" r:id="rId14"/>
    <p:sldId id="280" r:id="rId15"/>
    <p:sldId id="266" r:id="rId16"/>
    <p:sldId id="267" r:id="rId17"/>
    <p:sldId id="274" r:id="rId18"/>
    <p:sldId id="268" r:id="rId19"/>
    <p:sldId id="269" r:id="rId20"/>
    <p:sldId id="279" r:id="rId21"/>
    <p:sldId id="270" r:id="rId22"/>
    <p:sldId id="271" r:id="rId23"/>
    <p:sldId id="272" r:id="rId24"/>
    <p:sldId id="275" r:id="rId25"/>
  </p:sldIdLst>
  <p:sldSz cx="9144000" cy="6858000" type="screen4x3"/>
  <p:notesSz cx="6877050" cy="10001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A0A"/>
    <a:srgbClr val="00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99" autoAdjust="0"/>
  </p:normalViewPr>
  <p:slideViewPr>
    <p:cSldViewPr>
      <p:cViewPr varScale="1">
        <p:scale>
          <a:sx n="96" d="100"/>
          <a:sy n="96" d="100"/>
        </p:scale>
        <p:origin x="-10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0" y="13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3A7A0BC4-1D88-4C53-B0DD-737FFEE00B64}" type="datetimeFigureOut">
              <a:rPr lang="de-DE" smtClean="0"/>
              <a:pPr/>
              <a:t>30.04.2018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7705" y="4750594"/>
            <a:ext cx="5501640" cy="4500563"/>
          </a:xfrm>
          <a:prstGeom prst="rect">
            <a:avLst/>
          </a:prstGeom>
        </p:spPr>
        <p:txBody>
          <a:bodyPr vert="horz" lIns="96442" tIns="48221" rIns="96442" bIns="48221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95404" y="9499451"/>
            <a:ext cx="2980055" cy="500063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1C53FFE0-295D-4FDA-8A57-9AD042F4C10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198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3FFE0-295D-4FDA-8A57-9AD042F4C107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C94-306B-4234-9F9B-B8F5B584E73F}" type="datetime1">
              <a:rPr lang="de-DE" smtClean="0"/>
              <a:pPr/>
              <a:t>30.04.2018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Verantwortlich: GIK - Manfred Haas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30A1-1074-4AFE-B1B1-FE8A9716437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3FD1B-7F9D-42F5-8C14-9D4D38F0547F}" type="datetime1">
              <a:rPr lang="de-DE" smtClean="0"/>
              <a:pPr/>
              <a:t>30.04.2018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Verantwortlich: GIK - Manfred Haas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30A1-1074-4AFE-B1B1-FE8A9716437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74359-6B84-4128-BC3B-A2CD2020CDD5}" type="datetime1">
              <a:rPr lang="de-DE" smtClean="0"/>
              <a:pPr/>
              <a:t>30.04.2018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Verantwortlich: GIK - Manfred Haas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30A1-1074-4AFE-B1B1-FE8A9716437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095A-F2D2-4E87-BFC2-1DCF83085D32}" type="datetime1">
              <a:rPr lang="de-DE" smtClean="0"/>
              <a:pPr/>
              <a:t>30.04.2018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Verantwortlich: GIK - Manfred Haas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30A1-1074-4AFE-B1B1-FE8A9716437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474E-2165-4588-A1F2-4DDEF59FDCBF}" type="datetime1">
              <a:rPr lang="de-DE" smtClean="0"/>
              <a:pPr/>
              <a:t>30.04.2018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Verantwortlich: GIK - Manfred Haas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30A1-1074-4AFE-B1B1-FE8A9716437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1FFB-AE0F-43A2-9126-DD735DE6743E}" type="datetime1">
              <a:rPr lang="de-DE" smtClean="0"/>
              <a:pPr/>
              <a:t>30.04.2018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Verantwortlich: GIK - Manfred Haas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30A1-1074-4AFE-B1B1-FE8A9716437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1602A-9474-4D58-AF38-E54C347B32AE}" type="datetime1">
              <a:rPr lang="de-DE" smtClean="0"/>
              <a:pPr/>
              <a:t>30.04.2018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Verantwortlich: GIK - Manfred Haas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30A1-1074-4AFE-B1B1-FE8A9716437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5B056-5BA6-46F7-81B7-2B29F13FFC33}" type="datetime1">
              <a:rPr lang="de-DE" smtClean="0"/>
              <a:pPr/>
              <a:t>30.04.2018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Verantwortlich: GIK - Manfred Haas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30A1-1074-4AFE-B1B1-FE8A9716437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69FCF-E4A2-4FBE-A6CE-B8D1359D7F0E}" type="datetime1">
              <a:rPr lang="de-DE" smtClean="0"/>
              <a:pPr/>
              <a:t>30.04.2018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Verantwortlich: GIK - Manfred Haas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30A1-1074-4AFE-B1B1-FE8A9716437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8924-BA96-4E81-AE42-D787EA5B4C7B}" type="datetime1">
              <a:rPr lang="de-DE" smtClean="0"/>
              <a:pPr/>
              <a:t>30.04.2018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Verantwortlich: GIK - Manfred Haas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30A1-1074-4AFE-B1B1-FE8A9716437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F20D4-84FC-46CB-BA98-26A49D74BC2F}" type="datetime1">
              <a:rPr lang="de-DE" smtClean="0"/>
              <a:pPr/>
              <a:t>30.04.2018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Verantwortlich: GIK - Manfred Haas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30A1-1074-4AFE-B1B1-FE8A9716437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43FAA-6B51-4716-9BC7-6F93CEAE0677}" type="datetime1">
              <a:rPr lang="de-DE" smtClean="0"/>
              <a:pPr/>
              <a:t>30.04.2018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Verantwortlich: GIK - Manfred Haas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230A1-1074-4AFE-B1B1-FE8A9716437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erationen-initiative-kronau.de/" TargetMode="External"/><Relationship Id="rId2" Type="http://schemas.openxmlformats.org/officeDocument/2006/relationships/hyperlink" Target="mailto:GIK@Kronau.d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An alle künftigen Autofahrer-innen</a:t>
            </a:r>
            <a:br>
              <a:rPr lang="de-DE" dirty="0" smtClean="0"/>
            </a:br>
            <a:r>
              <a:rPr lang="de-DE" sz="3100" dirty="0" smtClean="0"/>
              <a:t>Autor: Manfred Haas</a:t>
            </a:r>
            <a:endParaRPr lang="de-DE" sz="31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560" y="3861048"/>
            <a:ext cx="8064896" cy="2304256"/>
          </a:xfrm>
        </p:spPr>
        <p:txBody>
          <a:bodyPr>
            <a:noAutofit/>
          </a:bodyPr>
          <a:lstStyle/>
          <a:p>
            <a:pPr algn="l"/>
            <a:r>
              <a:rPr lang="de-DE" dirty="0" smtClean="0">
                <a:solidFill>
                  <a:schemeClr val="tx1"/>
                </a:solidFill>
              </a:rPr>
              <a:t>Mitglied der </a:t>
            </a:r>
            <a:r>
              <a:rPr lang="de-DE" b="1" dirty="0" smtClean="0">
                <a:solidFill>
                  <a:srgbClr val="00A4DE"/>
                </a:solidFill>
              </a:rPr>
              <a:t>G</a:t>
            </a:r>
            <a:r>
              <a:rPr lang="de-DE" dirty="0" smtClean="0">
                <a:solidFill>
                  <a:schemeClr val="tx1"/>
                </a:solidFill>
              </a:rPr>
              <a:t>enerationen </a:t>
            </a:r>
            <a:r>
              <a:rPr lang="de-DE" b="1" dirty="0" smtClean="0">
                <a:solidFill>
                  <a:srgbClr val="00A4DE"/>
                </a:solidFill>
              </a:rPr>
              <a:t>I</a:t>
            </a:r>
            <a:r>
              <a:rPr lang="de-DE" dirty="0" smtClean="0">
                <a:solidFill>
                  <a:schemeClr val="tx1"/>
                </a:solidFill>
              </a:rPr>
              <a:t>nitiative </a:t>
            </a:r>
            <a:r>
              <a:rPr lang="de-DE" b="1" dirty="0" err="1" smtClean="0">
                <a:solidFill>
                  <a:srgbClr val="00A4DE"/>
                </a:solidFill>
              </a:rPr>
              <a:t>K</a:t>
            </a:r>
            <a:r>
              <a:rPr lang="de-DE" dirty="0" err="1" smtClean="0">
                <a:solidFill>
                  <a:schemeClr val="tx1"/>
                </a:solidFill>
              </a:rPr>
              <a:t>ronau</a:t>
            </a:r>
            <a:endParaRPr lang="de-DE" dirty="0" smtClean="0">
              <a:solidFill>
                <a:schemeClr val="tx1"/>
              </a:solidFill>
            </a:endParaRPr>
          </a:p>
          <a:p>
            <a:pPr algn="l"/>
            <a:r>
              <a:rPr lang="de-DE" dirty="0" smtClean="0">
                <a:solidFill>
                  <a:schemeClr val="tx1"/>
                </a:solidFill>
              </a:rPr>
              <a:t>und ehrenamtlicher Beauftragter für die </a:t>
            </a:r>
          </a:p>
          <a:p>
            <a:pPr algn="l"/>
            <a:r>
              <a:rPr lang="de-DE" dirty="0" smtClean="0">
                <a:solidFill>
                  <a:schemeClr val="tx1"/>
                </a:solidFill>
              </a:rPr>
              <a:t>Belange von Menschen mit Behinderungen</a:t>
            </a:r>
          </a:p>
          <a:p>
            <a:pPr algn="l"/>
            <a:r>
              <a:rPr lang="de-DE" dirty="0" smtClean="0">
                <a:solidFill>
                  <a:schemeClr val="tx1"/>
                </a:solidFill>
              </a:rPr>
              <a:t>der Gemeinde </a:t>
            </a:r>
            <a:r>
              <a:rPr lang="de-DE" dirty="0" err="1" smtClean="0">
                <a:solidFill>
                  <a:schemeClr val="tx1"/>
                </a:solidFill>
              </a:rPr>
              <a:t>Kronau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Verantwortlich: GIK - Manfred Haas</a:t>
            </a:r>
            <a:endParaRPr lang="de-DE"/>
          </a:p>
        </p:txBody>
      </p:sp>
      <p:pic>
        <p:nvPicPr>
          <p:cNvPr id="8" name="Grafik 7" descr="GIK_LOGO_RGB_300dpi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0"/>
            <a:ext cx="2229300" cy="157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9632" y="1628800"/>
            <a:ext cx="6512768" cy="432048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rgbClr val="0A0A0A"/>
                </a:solidFill>
              </a:rPr>
              <a:t>Ja</a:t>
            </a:r>
            <a:r>
              <a:rPr lang="de-DE" dirty="0" smtClean="0">
                <a:solidFill>
                  <a:schemeClr val="tx1"/>
                </a:solidFill>
              </a:rPr>
              <a:t>,</a:t>
            </a:r>
          </a:p>
          <a:p>
            <a:pPr algn="l"/>
            <a:r>
              <a:rPr lang="de-DE" dirty="0" smtClean="0">
                <a:solidFill>
                  <a:schemeClr val="tx1"/>
                </a:solidFill>
              </a:rPr>
              <a:t>…wenn dies durch eines der folgenden oder ähnlichen Schilder erlaubt ist.</a:t>
            </a:r>
          </a:p>
          <a:p>
            <a:pPr algn="l"/>
            <a:r>
              <a:rPr lang="de-DE" dirty="0" smtClean="0">
                <a:solidFill>
                  <a:schemeClr val="tx1"/>
                </a:solidFill>
              </a:rPr>
              <a:t>…wenn das zul. Gesamtgewicht von 2,8 t nicht überschritten wird.</a:t>
            </a:r>
          </a:p>
          <a:p>
            <a:pPr algn="l"/>
            <a:endParaRPr lang="de-DE" dirty="0" smtClean="0">
              <a:solidFill>
                <a:schemeClr val="tx1"/>
              </a:solidFill>
            </a:endParaRPr>
          </a:p>
          <a:p>
            <a:pPr algn="l"/>
            <a:endParaRPr lang="de-DE" dirty="0" smtClean="0">
              <a:solidFill>
                <a:schemeClr val="tx1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Verantwortlich: GIK - Manfred Haas</a:t>
            </a:r>
            <a:endParaRPr lang="de-DE"/>
          </a:p>
        </p:txBody>
      </p:sp>
      <p:pic>
        <p:nvPicPr>
          <p:cNvPr id="6" name="Grafik 5" descr="GIK_LOGO_RGB_300dpi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0"/>
            <a:ext cx="2229300" cy="15760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Verantwortlich: GIK - Manfred Haas</a:t>
            </a:r>
            <a:endParaRPr lang="de-DE"/>
          </a:p>
        </p:txBody>
      </p:sp>
      <p:pic>
        <p:nvPicPr>
          <p:cNvPr id="9" name="Grafik 8" descr="GIK_LOGO_RGB_300dpi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0"/>
            <a:ext cx="2229300" cy="157601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412776"/>
            <a:ext cx="3803104" cy="281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1907704" y="4437112"/>
            <a:ext cx="5328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000" dirty="0" smtClean="0"/>
              <a:t>Es ist sogar </a:t>
            </a:r>
            <a:r>
              <a:rPr lang="de-DE" sz="3000" b="1" dirty="0" smtClean="0">
                <a:solidFill>
                  <a:srgbClr val="0A0A0A"/>
                </a:solidFill>
              </a:rPr>
              <a:t>vorgeschrieben</a:t>
            </a:r>
            <a:r>
              <a:rPr lang="de-DE" sz="3000" dirty="0" smtClean="0"/>
              <a:t>,</a:t>
            </a:r>
          </a:p>
          <a:p>
            <a:r>
              <a:rPr lang="de-DE" sz="3000" dirty="0" smtClean="0"/>
              <a:t>wenn entsprechende Markierungen vorhanden sind.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2132856"/>
            <a:ext cx="6728792" cy="36004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de-DE" dirty="0" smtClean="0">
                <a:solidFill>
                  <a:srgbClr val="0A0A0A"/>
                </a:solidFill>
              </a:rPr>
              <a:t>Ansonsten ist das Parken auf Gehwegen </a:t>
            </a:r>
            <a:r>
              <a:rPr lang="de-DE" b="1" u="sng" dirty="0" smtClean="0">
                <a:solidFill>
                  <a:srgbClr val="0A0A0A"/>
                </a:solidFill>
              </a:rPr>
              <a:t>eigentlich</a:t>
            </a:r>
            <a:r>
              <a:rPr lang="de-DE" b="1" dirty="0" smtClean="0">
                <a:solidFill>
                  <a:srgbClr val="0A0A0A"/>
                </a:solidFill>
              </a:rPr>
              <a:t> unzulässig</a:t>
            </a:r>
            <a:r>
              <a:rPr lang="de-DE" dirty="0" smtClean="0">
                <a:solidFill>
                  <a:srgbClr val="0A0A0A"/>
                </a:solidFill>
              </a:rPr>
              <a:t>.</a:t>
            </a:r>
          </a:p>
          <a:p>
            <a:pPr algn="l"/>
            <a:r>
              <a:rPr lang="de-DE" dirty="0" smtClean="0">
                <a:solidFill>
                  <a:srgbClr val="0A0A0A"/>
                </a:solidFill>
              </a:rPr>
              <a:t>Allgemein </a:t>
            </a:r>
            <a:r>
              <a:rPr lang="de-DE" b="1" u="sng" dirty="0" smtClean="0">
                <a:solidFill>
                  <a:srgbClr val="0A0A0A"/>
                </a:solidFill>
              </a:rPr>
              <a:t>geduldet</a:t>
            </a:r>
            <a:r>
              <a:rPr lang="de-DE" dirty="0" smtClean="0">
                <a:solidFill>
                  <a:srgbClr val="0A0A0A"/>
                </a:solidFill>
              </a:rPr>
              <a:t> wird das Parken jedoch, wenn die Durchgangsbreite mit einem Kinderwagen oder Rollstuhl gewährleistet ist.</a:t>
            </a:r>
          </a:p>
          <a:p>
            <a:pPr algn="l"/>
            <a:r>
              <a:rPr lang="de-DE" dirty="0" smtClean="0">
                <a:solidFill>
                  <a:srgbClr val="0A0A0A"/>
                </a:solidFill>
              </a:rPr>
              <a:t>Hierfür ist in aller Regel </a:t>
            </a:r>
            <a:r>
              <a:rPr lang="de-DE" b="1" u="sng" dirty="0" smtClean="0">
                <a:solidFill>
                  <a:srgbClr val="0A0A0A"/>
                </a:solidFill>
              </a:rPr>
              <a:t>mindestens</a:t>
            </a:r>
            <a:r>
              <a:rPr lang="de-DE" dirty="0" smtClean="0">
                <a:solidFill>
                  <a:srgbClr val="0A0A0A"/>
                </a:solidFill>
              </a:rPr>
              <a:t> eine restliche Gehwegbreite von</a:t>
            </a:r>
          </a:p>
          <a:p>
            <a:pPr algn="l"/>
            <a:r>
              <a:rPr lang="de-DE" b="1" u="sng" dirty="0" smtClean="0">
                <a:solidFill>
                  <a:srgbClr val="0A0A0A"/>
                </a:solidFill>
              </a:rPr>
              <a:t>1 Meter erforderlich</a:t>
            </a:r>
            <a:r>
              <a:rPr lang="de-DE" dirty="0" smtClean="0">
                <a:solidFill>
                  <a:srgbClr val="0A0A0A"/>
                </a:solidFill>
              </a:rPr>
              <a:t>.</a:t>
            </a:r>
            <a:endParaRPr lang="de-DE" dirty="0">
              <a:solidFill>
                <a:srgbClr val="0A0A0A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Verantwortlich: GIK - Manfred Haas</a:t>
            </a:r>
            <a:endParaRPr lang="de-DE"/>
          </a:p>
        </p:txBody>
      </p:sp>
      <p:pic>
        <p:nvPicPr>
          <p:cNvPr id="8" name="Grafik 7" descr="GIK_LOGO_RGB_300dpi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0"/>
            <a:ext cx="2229300" cy="15760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75656" y="2492896"/>
            <a:ext cx="6296744" cy="2952328"/>
          </a:xfrm>
        </p:spPr>
        <p:txBody>
          <a:bodyPr>
            <a:noAutofit/>
          </a:bodyPr>
          <a:lstStyle/>
          <a:p>
            <a:pPr algn="l"/>
            <a:r>
              <a:rPr lang="de-DE" sz="4800" dirty="0" smtClean="0">
                <a:solidFill>
                  <a:schemeClr val="tx1"/>
                </a:solidFill>
              </a:rPr>
              <a:t>Dabei zählt die Außenkante des Außenspiegels!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Verantwortlich: GIK - Manfred Haas</a:t>
            </a:r>
            <a:endParaRPr lang="de-DE"/>
          </a:p>
        </p:txBody>
      </p:sp>
      <p:pic>
        <p:nvPicPr>
          <p:cNvPr id="8" name="Grafik 7" descr="GIK_LOGO_RGB_300dpi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0"/>
            <a:ext cx="2229300" cy="15760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75656" y="2420888"/>
            <a:ext cx="6296744" cy="2952328"/>
          </a:xfrm>
        </p:spPr>
        <p:txBody>
          <a:bodyPr>
            <a:noAutofit/>
          </a:bodyPr>
          <a:lstStyle/>
          <a:p>
            <a:pPr algn="l"/>
            <a:r>
              <a:rPr lang="de-DE" sz="4800" dirty="0" smtClean="0">
                <a:solidFill>
                  <a:schemeClr val="tx1"/>
                </a:solidFill>
              </a:rPr>
              <a:t>Wem schadet ein solches Fehlverhalten, wie es in den Beispielen zu sehen war?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Verantwortlich: GIK - Manfred Haas</a:t>
            </a:r>
            <a:endParaRPr lang="de-DE"/>
          </a:p>
        </p:txBody>
      </p:sp>
      <p:pic>
        <p:nvPicPr>
          <p:cNvPr id="8" name="Grafik 7" descr="GIK_LOGO_RGB_300dpi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0"/>
            <a:ext cx="2229300" cy="15760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728792" cy="4608512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de-DE" sz="2800" dirty="0" smtClean="0">
                <a:solidFill>
                  <a:schemeClr val="tx1"/>
                </a:solidFill>
              </a:rPr>
              <a:t>  </a:t>
            </a:r>
            <a:r>
              <a:rPr lang="de-DE" sz="3900" dirty="0" smtClean="0">
                <a:solidFill>
                  <a:schemeClr val="tx1"/>
                </a:solidFill>
              </a:rPr>
              <a:t>Personen</a:t>
            </a:r>
          </a:p>
          <a:p>
            <a:pPr algn="l">
              <a:buFont typeface="Arial" pitchFamily="34" charset="0"/>
              <a:buChar char="•"/>
            </a:pPr>
            <a:r>
              <a:rPr lang="de-DE" sz="3900" dirty="0" smtClean="0">
                <a:solidFill>
                  <a:schemeClr val="tx1"/>
                </a:solidFill>
              </a:rPr>
              <a:t>mit Rollstuhl</a:t>
            </a:r>
          </a:p>
          <a:p>
            <a:pPr algn="l">
              <a:buFont typeface="Arial" pitchFamily="34" charset="0"/>
              <a:buChar char="•"/>
            </a:pPr>
            <a:r>
              <a:rPr lang="de-DE" sz="3900" dirty="0" smtClean="0">
                <a:solidFill>
                  <a:schemeClr val="tx1"/>
                </a:solidFill>
              </a:rPr>
              <a:t> mit </a:t>
            </a:r>
            <a:r>
              <a:rPr lang="de-DE" sz="3900" dirty="0" err="1" smtClean="0">
                <a:solidFill>
                  <a:schemeClr val="tx1"/>
                </a:solidFill>
              </a:rPr>
              <a:t>Rollator</a:t>
            </a:r>
            <a:r>
              <a:rPr lang="de-DE" sz="3900" dirty="0" smtClean="0">
                <a:solidFill>
                  <a:schemeClr val="tx1"/>
                </a:solidFill>
              </a:rPr>
              <a:t> und deren Begleitpersonen</a:t>
            </a:r>
          </a:p>
          <a:p>
            <a:pPr algn="l">
              <a:buFont typeface="Arial" pitchFamily="34" charset="0"/>
              <a:buChar char="•"/>
            </a:pPr>
            <a:r>
              <a:rPr lang="de-DE" sz="3900" dirty="0" smtClean="0">
                <a:solidFill>
                  <a:schemeClr val="tx1"/>
                </a:solidFill>
              </a:rPr>
              <a:t> mit Kinderwagen</a:t>
            </a:r>
          </a:p>
          <a:p>
            <a:pPr algn="l">
              <a:buFont typeface="Arial" pitchFamily="34" charset="0"/>
              <a:buChar char="•"/>
            </a:pPr>
            <a:r>
              <a:rPr lang="de-DE" sz="3900" dirty="0" smtClean="0">
                <a:solidFill>
                  <a:schemeClr val="tx1"/>
                </a:solidFill>
              </a:rPr>
              <a:t> mit E-Mobil</a:t>
            </a:r>
          </a:p>
          <a:p>
            <a:pPr algn="l">
              <a:buFont typeface="Arial" pitchFamily="34" charset="0"/>
              <a:buChar char="•"/>
            </a:pPr>
            <a:r>
              <a:rPr lang="de-DE" sz="3900" dirty="0" smtClean="0">
                <a:solidFill>
                  <a:schemeClr val="tx1"/>
                </a:solidFill>
              </a:rPr>
              <a:t> mit Gehhilfen</a:t>
            </a:r>
          </a:p>
          <a:p>
            <a:pPr algn="l">
              <a:buFont typeface="Arial" pitchFamily="34" charset="0"/>
              <a:buChar char="•"/>
            </a:pPr>
            <a:r>
              <a:rPr lang="de-DE" sz="3900" dirty="0" smtClean="0">
                <a:solidFill>
                  <a:schemeClr val="tx1"/>
                </a:solidFill>
              </a:rPr>
              <a:t> Schulkindern</a:t>
            </a:r>
          </a:p>
          <a:p>
            <a:pPr algn="l">
              <a:buFont typeface="Arial" pitchFamily="34" charset="0"/>
              <a:buChar char="•"/>
            </a:pPr>
            <a:r>
              <a:rPr lang="de-DE" sz="3900" dirty="0" smtClean="0">
                <a:solidFill>
                  <a:schemeClr val="tx1"/>
                </a:solidFill>
              </a:rPr>
              <a:t>Kindern bis 8 Jahren, die mit dem </a:t>
            </a:r>
          </a:p>
          <a:p>
            <a:pPr algn="l"/>
            <a:r>
              <a:rPr lang="de-DE" sz="3900" dirty="0" smtClean="0">
                <a:solidFill>
                  <a:schemeClr val="tx1"/>
                </a:solidFill>
              </a:rPr>
              <a:t>  Fahrrad auf dem Gehweg fahren </a:t>
            </a:r>
            <a:r>
              <a:rPr lang="de-DE" sz="3900" b="1" u="sng" dirty="0" smtClean="0">
                <a:solidFill>
                  <a:schemeClr val="tx1"/>
                </a:solidFill>
              </a:rPr>
              <a:t>müssen</a:t>
            </a:r>
            <a:r>
              <a:rPr lang="de-DE" sz="3900" dirty="0" smtClean="0">
                <a:solidFill>
                  <a:schemeClr val="tx1"/>
                </a:solidFill>
              </a:rPr>
              <a:t>!</a:t>
            </a:r>
          </a:p>
          <a:p>
            <a:pPr algn="l">
              <a:buFont typeface="Arial" pitchFamily="34" charset="0"/>
              <a:buChar char="•"/>
            </a:pPr>
            <a:r>
              <a:rPr lang="de-DE" sz="3900" dirty="0" smtClean="0">
                <a:solidFill>
                  <a:schemeClr val="tx1"/>
                </a:solidFill>
              </a:rPr>
              <a:t> Kindern zwischen 8 Jahren und 10 Jahren, die mit</a:t>
            </a:r>
          </a:p>
          <a:p>
            <a:pPr algn="l"/>
            <a:r>
              <a:rPr lang="de-DE" sz="3900" dirty="0" smtClean="0">
                <a:solidFill>
                  <a:schemeClr val="tx1"/>
                </a:solidFill>
              </a:rPr>
              <a:t>  dem Fahrrad auf dem Gehweg fahren </a:t>
            </a:r>
            <a:r>
              <a:rPr lang="de-DE" sz="3900" b="1" u="sng" dirty="0" smtClean="0">
                <a:solidFill>
                  <a:schemeClr val="tx1"/>
                </a:solidFill>
              </a:rPr>
              <a:t>dürfen</a:t>
            </a:r>
            <a:r>
              <a:rPr lang="de-DE" sz="3900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Verantwortlich: GIK - Manfred Haas</a:t>
            </a:r>
            <a:endParaRPr lang="de-DE"/>
          </a:p>
        </p:txBody>
      </p:sp>
      <p:pic>
        <p:nvPicPr>
          <p:cNvPr id="8" name="Grafik 7" descr="GIK_LOGO_RGB_300dpi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0"/>
            <a:ext cx="2229300" cy="15760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336192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de-DE" sz="2800" dirty="0" smtClean="0">
                <a:solidFill>
                  <a:schemeClr val="tx1"/>
                </a:solidFill>
              </a:rPr>
              <a:t>… und allen anderen Kronauer-innen,</a:t>
            </a:r>
          </a:p>
          <a:p>
            <a:pPr algn="l"/>
            <a:r>
              <a:rPr lang="de-DE" sz="2800" dirty="0" smtClean="0">
                <a:solidFill>
                  <a:schemeClr val="tx1"/>
                </a:solidFill>
              </a:rPr>
              <a:t>die durch dieses Fehlverhalten gezwungen werden, auf die Straße auszuweichen, um ihren Weg fortsetzen zu können.</a:t>
            </a:r>
          </a:p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Denn:</a:t>
            </a:r>
          </a:p>
          <a:p>
            <a:pPr algn="l"/>
            <a:r>
              <a:rPr lang="de-DE" sz="2800" dirty="0" smtClean="0">
                <a:solidFill>
                  <a:schemeClr val="tx1"/>
                </a:solidFill>
              </a:rPr>
              <a:t>Durch das Parken auf Gehwegen verschleißen diese schneller (Rinnenbildung, Löcher).</a:t>
            </a:r>
          </a:p>
          <a:p>
            <a:pPr algn="l"/>
            <a:r>
              <a:rPr lang="de-DE" sz="2800" dirty="0" smtClean="0">
                <a:solidFill>
                  <a:schemeClr val="tx1"/>
                </a:solidFill>
              </a:rPr>
              <a:t>Und deren Sanierung kostet auch Ihr Geld!</a:t>
            </a:r>
          </a:p>
          <a:p>
            <a:pPr algn="l"/>
            <a:endParaRPr lang="de-DE" sz="2400" dirty="0" smtClean="0">
              <a:solidFill>
                <a:schemeClr val="tx1"/>
              </a:solidFill>
            </a:endParaRPr>
          </a:p>
          <a:p>
            <a:pPr algn="l"/>
            <a:endParaRPr lang="de-DE" dirty="0" smtClean="0"/>
          </a:p>
          <a:p>
            <a:pPr algn="l"/>
            <a:endParaRPr lang="de-DE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Verantwortlich: GIK - Manfred Haas</a:t>
            </a:r>
            <a:endParaRPr lang="de-DE"/>
          </a:p>
        </p:txBody>
      </p:sp>
      <p:pic>
        <p:nvPicPr>
          <p:cNvPr id="9" name="Grafik 8" descr="GIK_LOGO_RGB_300dpi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0"/>
            <a:ext cx="2229300" cy="157601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3001888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>
                <a:solidFill>
                  <a:schemeClr val="tx1"/>
                </a:solidFill>
              </a:rPr>
              <a:t>Und es schadet den Falschparkern selbst.</a:t>
            </a:r>
          </a:p>
          <a:p>
            <a:pPr algn="l"/>
            <a:endParaRPr lang="de-DE" sz="2800" dirty="0" smtClean="0">
              <a:solidFill>
                <a:schemeClr val="tx1"/>
              </a:solidFill>
            </a:endParaRPr>
          </a:p>
          <a:p>
            <a:pPr algn="l"/>
            <a:r>
              <a:rPr lang="de-DE" sz="2800" dirty="0" smtClean="0">
                <a:solidFill>
                  <a:schemeClr val="tx1"/>
                </a:solidFill>
              </a:rPr>
              <a:t>Ab dem </a:t>
            </a:r>
            <a:r>
              <a:rPr lang="de-DE" sz="2800" b="1" dirty="0" smtClean="0">
                <a:solidFill>
                  <a:schemeClr val="tx1"/>
                </a:solidFill>
              </a:rPr>
              <a:t>Herbst </a:t>
            </a:r>
            <a:r>
              <a:rPr lang="de-DE" sz="2800" dirty="0" smtClean="0">
                <a:solidFill>
                  <a:schemeClr val="tx1"/>
                </a:solidFill>
              </a:rPr>
              <a:t>hat </a:t>
            </a:r>
            <a:r>
              <a:rPr lang="de-DE" sz="2800" dirty="0" err="1" smtClean="0">
                <a:solidFill>
                  <a:schemeClr val="tx1"/>
                </a:solidFill>
              </a:rPr>
              <a:t>Kronau</a:t>
            </a:r>
            <a:r>
              <a:rPr lang="de-DE" sz="2800" dirty="0" smtClean="0">
                <a:solidFill>
                  <a:schemeClr val="tx1"/>
                </a:solidFill>
              </a:rPr>
              <a:t> einen eigenen </a:t>
            </a:r>
            <a:r>
              <a:rPr lang="de-DE" sz="2800" b="1" dirty="0" smtClean="0">
                <a:solidFill>
                  <a:schemeClr val="tx1"/>
                </a:solidFill>
              </a:rPr>
              <a:t>Vollzugsdienst.</a:t>
            </a:r>
          </a:p>
          <a:p>
            <a:pPr algn="l"/>
            <a:r>
              <a:rPr lang="de-DE" sz="2800" dirty="0" smtClean="0">
                <a:solidFill>
                  <a:schemeClr val="tx1"/>
                </a:solidFill>
              </a:rPr>
              <a:t>Der verteilt Knöllchen zum Teil auch außerhalb der üblichen Dienstzeiten!</a:t>
            </a:r>
          </a:p>
          <a:p>
            <a:pPr algn="l"/>
            <a:endParaRPr lang="de-DE" sz="2400" dirty="0" smtClean="0">
              <a:solidFill>
                <a:schemeClr val="tx1"/>
              </a:solidFill>
            </a:endParaRPr>
          </a:p>
          <a:p>
            <a:pPr algn="l"/>
            <a:endParaRPr lang="de-DE" dirty="0" smtClean="0"/>
          </a:p>
          <a:p>
            <a:pPr algn="l"/>
            <a:endParaRPr lang="de-DE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Verantwortlich: GIK - Manfred Haas</a:t>
            </a:r>
            <a:endParaRPr lang="de-DE"/>
          </a:p>
        </p:txBody>
      </p:sp>
      <p:pic>
        <p:nvPicPr>
          <p:cNvPr id="8" name="Grafik 7" descr="GIK_LOGO_RGB_300dpi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0"/>
            <a:ext cx="2229300" cy="157601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3456384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Weitere Barrieren:</a:t>
            </a:r>
          </a:p>
          <a:p>
            <a:r>
              <a:rPr lang="de-DE" b="1" dirty="0" smtClean="0">
                <a:solidFill>
                  <a:schemeClr val="tx1"/>
                </a:solidFill>
              </a:rPr>
              <a:t>Hupen</a:t>
            </a:r>
          </a:p>
          <a:p>
            <a:r>
              <a:rPr lang="de-DE" b="1" dirty="0" smtClean="0">
                <a:solidFill>
                  <a:schemeClr val="tx1"/>
                </a:solidFill>
              </a:rPr>
              <a:t>Kavalierstarts</a:t>
            </a:r>
          </a:p>
          <a:p>
            <a:r>
              <a:rPr lang="de-DE" b="1" dirty="0" smtClean="0">
                <a:solidFill>
                  <a:schemeClr val="tx1"/>
                </a:solidFill>
              </a:rPr>
              <a:t>Parken mit laufendem Motor</a:t>
            </a:r>
          </a:p>
          <a:p>
            <a:r>
              <a:rPr lang="de-DE" b="1" dirty="0" smtClean="0">
                <a:solidFill>
                  <a:schemeClr val="tx1"/>
                </a:solidFill>
              </a:rPr>
              <a:t>Parken auf Behindertenparkplätzen</a:t>
            </a:r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Verantwortlich: GIK - Manfred Haas</a:t>
            </a:r>
            <a:endParaRPr lang="de-DE"/>
          </a:p>
        </p:txBody>
      </p:sp>
      <p:pic>
        <p:nvPicPr>
          <p:cNvPr id="8" name="Grafik 7" descr="GIK_LOGO_RGB_300dpi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0"/>
            <a:ext cx="2229300" cy="157601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1988840"/>
            <a:ext cx="6400800" cy="3384376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de-DE" sz="5700" dirty="0" smtClean="0">
                <a:solidFill>
                  <a:schemeClr val="tx1"/>
                </a:solidFill>
              </a:rPr>
              <a:t>Da man als eingeschränkter Mensch schlecht oder gar nicht auf Gefahren, Belästigungen und andere Barrieren reagieren kann, ist man diesen hilflos ausgeliefert.</a:t>
            </a:r>
          </a:p>
          <a:p>
            <a:pPr algn="l"/>
            <a:r>
              <a:rPr lang="de-DE" dirty="0" smtClean="0">
                <a:solidFill>
                  <a:schemeClr val="tx1"/>
                </a:solidFill>
              </a:rPr>
              <a:t/>
            </a:r>
            <a:br>
              <a:rPr lang="de-DE" dirty="0" smtClean="0">
                <a:solidFill>
                  <a:schemeClr val="tx1"/>
                </a:solidFill>
              </a:rPr>
            </a:br>
            <a:endParaRPr lang="de-DE" dirty="0" smtClean="0"/>
          </a:p>
          <a:p>
            <a:pPr algn="l"/>
            <a:endParaRPr lang="de-DE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Verantwortlich: GIK - Manfred Haas</a:t>
            </a:r>
            <a:endParaRPr lang="de-DE"/>
          </a:p>
        </p:txBody>
      </p:sp>
      <p:pic>
        <p:nvPicPr>
          <p:cNvPr id="8" name="Grafik 7" descr="GIK_LOGO_RGB_300dpi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0"/>
            <a:ext cx="2229300" cy="15760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2065784"/>
          </a:xfrm>
        </p:spPr>
        <p:txBody>
          <a:bodyPr>
            <a:normAutofit/>
          </a:bodyPr>
          <a:lstStyle/>
          <a:p>
            <a:pPr algn="l"/>
            <a:r>
              <a:rPr lang="de-DE" dirty="0" smtClean="0">
                <a:solidFill>
                  <a:schemeClr val="tx1"/>
                </a:solidFill>
              </a:rPr>
              <a:t>Da meine Frau an den Rollstuhl gebunden ist, kenne ich in </a:t>
            </a:r>
            <a:r>
              <a:rPr lang="de-DE" dirty="0" err="1" smtClean="0">
                <a:solidFill>
                  <a:schemeClr val="tx1"/>
                </a:solidFill>
              </a:rPr>
              <a:t>Kronau</a:t>
            </a:r>
            <a:r>
              <a:rPr lang="de-DE" dirty="0" smtClean="0">
                <a:solidFill>
                  <a:schemeClr val="tx1"/>
                </a:solidFill>
              </a:rPr>
              <a:t> sehr viele Barrieren.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Eine Art davon …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Verantwortlich: GIK - Manfred Haas</a:t>
            </a:r>
            <a:endParaRPr lang="de-DE"/>
          </a:p>
        </p:txBody>
      </p:sp>
      <p:pic>
        <p:nvPicPr>
          <p:cNvPr id="8" name="Grafik 7" descr="GIK_LOGO_RGB_300dpi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0"/>
            <a:ext cx="2229300" cy="157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1988840"/>
            <a:ext cx="6400800" cy="3384376"/>
          </a:xfrm>
        </p:spPr>
        <p:txBody>
          <a:bodyPr>
            <a:normAutofit/>
          </a:bodyPr>
          <a:lstStyle/>
          <a:p>
            <a:pPr algn="l"/>
            <a:r>
              <a:rPr lang="de-DE" dirty="0" smtClean="0">
                <a:solidFill>
                  <a:schemeClr val="tx1"/>
                </a:solidFill>
              </a:rPr>
              <a:t>Daraus resultieren:</a:t>
            </a:r>
          </a:p>
          <a:p>
            <a:pPr algn="l"/>
            <a:endParaRPr lang="de-DE" dirty="0" smtClean="0">
              <a:solidFill>
                <a:schemeClr val="tx1"/>
              </a:solidFill>
            </a:endParaRPr>
          </a:p>
          <a:p>
            <a:pPr algn="l"/>
            <a:r>
              <a:rPr lang="de-DE" dirty="0" smtClean="0">
                <a:solidFill>
                  <a:schemeClr val="tx1"/>
                </a:solidFill>
              </a:rPr>
              <a:t>Ängste, Unsicherheiten, Wut und</a:t>
            </a:r>
          </a:p>
          <a:p>
            <a:pPr algn="l"/>
            <a:r>
              <a:rPr lang="de-DE" dirty="0" smtClean="0">
                <a:solidFill>
                  <a:schemeClr val="tx1"/>
                </a:solidFill>
              </a:rPr>
              <a:t>das Gefühl von Hilflosigkeit.</a:t>
            </a:r>
          </a:p>
          <a:p>
            <a:pPr algn="l"/>
            <a:endParaRPr lang="de-DE" dirty="0" smtClean="0"/>
          </a:p>
          <a:p>
            <a:pPr algn="l"/>
            <a:endParaRPr lang="de-DE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Verantwortlich: GIK - Manfred Haas</a:t>
            </a:r>
            <a:endParaRPr lang="de-DE"/>
          </a:p>
        </p:txBody>
      </p:sp>
      <p:pic>
        <p:nvPicPr>
          <p:cNvPr id="8" name="Grafik 7" descr="GIK_LOGO_RGB_300dpi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0"/>
            <a:ext cx="2229300" cy="157601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6656784" cy="3600400"/>
          </a:xfrm>
        </p:spPr>
        <p:txBody>
          <a:bodyPr>
            <a:noAutofit/>
          </a:bodyPr>
          <a:lstStyle/>
          <a:p>
            <a:pPr algn="l"/>
            <a:r>
              <a:rPr lang="de-DE" sz="3600" dirty="0" smtClean="0">
                <a:solidFill>
                  <a:schemeClr val="tx1"/>
                </a:solidFill>
              </a:rPr>
              <a:t>Nehmen Sie bitte Rücksicht auf die Schwächsten der Gesellschaft.</a:t>
            </a:r>
          </a:p>
          <a:p>
            <a:pPr algn="l"/>
            <a:r>
              <a:rPr lang="de-DE" sz="3600" dirty="0" smtClean="0">
                <a:solidFill>
                  <a:schemeClr val="tx1"/>
                </a:solidFill>
              </a:rPr>
              <a:t>Denn diese haben es durch ihre Einschränkungen schon schwer genug!</a:t>
            </a:r>
          </a:p>
          <a:p>
            <a:pPr algn="l"/>
            <a:r>
              <a:rPr lang="de-DE" sz="3600" dirty="0" smtClean="0">
                <a:solidFill>
                  <a:schemeClr val="tx1"/>
                </a:solidFill>
              </a:rPr>
              <a:t>Machen Sie es ihnen </a:t>
            </a:r>
            <a:r>
              <a:rPr lang="de-DE" sz="3600" b="1" u="sng" dirty="0" smtClean="0">
                <a:solidFill>
                  <a:schemeClr val="tx1"/>
                </a:solidFill>
              </a:rPr>
              <a:t>bitte</a:t>
            </a:r>
            <a:r>
              <a:rPr lang="de-DE" sz="3600" dirty="0" smtClean="0">
                <a:solidFill>
                  <a:schemeClr val="tx1"/>
                </a:solidFill>
              </a:rPr>
              <a:t> nicht noch schwerer.</a:t>
            </a:r>
          </a:p>
          <a:p>
            <a:pPr algn="l"/>
            <a:endParaRPr lang="de-DE" sz="3600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Verantwortlich: GIK - Manfred Haas</a:t>
            </a:r>
            <a:endParaRPr lang="de-DE"/>
          </a:p>
        </p:txBody>
      </p:sp>
      <p:pic>
        <p:nvPicPr>
          <p:cNvPr id="8" name="Grafik 7" descr="GIK_LOGO_RGB_300dpi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0"/>
            <a:ext cx="2229300" cy="157601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6400800" cy="2952328"/>
          </a:xfrm>
        </p:spPr>
        <p:txBody>
          <a:bodyPr>
            <a:normAutofit fontScale="92500" lnSpcReduction="20000"/>
          </a:bodyPr>
          <a:lstStyle/>
          <a:p>
            <a:r>
              <a:rPr lang="de-DE" sz="5400" dirty="0" smtClean="0">
                <a:solidFill>
                  <a:schemeClr val="tx1"/>
                </a:solidFill>
              </a:rPr>
              <a:t>Haben Sie Fragen?</a:t>
            </a:r>
            <a:br>
              <a:rPr lang="de-DE" sz="5400" dirty="0" smtClean="0">
                <a:solidFill>
                  <a:schemeClr val="tx1"/>
                </a:solidFill>
              </a:rPr>
            </a:br>
            <a:r>
              <a:rPr lang="de-DE" sz="5400" dirty="0" smtClean="0">
                <a:solidFill>
                  <a:schemeClr val="tx1"/>
                </a:solidFill>
              </a:rPr>
              <a:t>Oder Anregungen?</a:t>
            </a:r>
          </a:p>
          <a:p>
            <a:endParaRPr lang="de-DE" sz="5400" dirty="0" smtClean="0">
              <a:solidFill>
                <a:schemeClr val="tx1"/>
              </a:solidFill>
            </a:endParaRPr>
          </a:p>
          <a:p>
            <a:r>
              <a:rPr lang="de-DE" sz="5400" b="1" dirty="0" smtClean="0">
                <a:solidFill>
                  <a:srgbClr val="00A4DE"/>
                </a:solidFill>
              </a:rPr>
              <a:t>Bitte her damit!</a:t>
            </a:r>
          </a:p>
          <a:p>
            <a:endParaRPr lang="de-DE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Verantwortlich: GIK - Manfred Haas</a:t>
            </a:r>
            <a:endParaRPr lang="de-DE"/>
          </a:p>
        </p:txBody>
      </p:sp>
      <p:pic>
        <p:nvPicPr>
          <p:cNvPr id="8" name="Grafik 7" descr="GIK_LOGO_RGB_300dpi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0"/>
            <a:ext cx="2229300" cy="157601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4176464"/>
          </a:xfrm>
        </p:spPr>
        <p:txBody>
          <a:bodyPr>
            <a:norm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</a:rPr>
              <a:t>Weitere Infos zur </a:t>
            </a:r>
            <a:r>
              <a:rPr lang="de-DE" sz="2800" b="1" dirty="0" err="1" smtClean="0">
                <a:solidFill>
                  <a:srgbClr val="00A4DE"/>
                </a:solidFill>
              </a:rPr>
              <a:t>GIK</a:t>
            </a:r>
            <a:r>
              <a:rPr lang="de-DE" sz="2800" b="1" dirty="0" smtClean="0">
                <a:solidFill>
                  <a:schemeClr val="tx1"/>
                </a:solidFill>
              </a:rPr>
              <a:t>:</a:t>
            </a:r>
          </a:p>
          <a:p>
            <a:pPr algn="l"/>
            <a:endParaRPr lang="de-DE" sz="1700" dirty="0" smtClean="0">
              <a:solidFill>
                <a:schemeClr val="tx1"/>
              </a:solidFill>
            </a:endParaRPr>
          </a:p>
          <a:p>
            <a:pPr algn="l"/>
            <a:r>
              <a:rPr lang="de-DE" sz="2400" b="1" dirty="0" err="1" smtClean="0">
                <a:solidFill>
                  <a:srgbClr val="00A4DE"/>
                </a:solidFill>
              </a:rPr>
              <a:t>GIK</a:t>
            </a:r>
            <a:r>
              <a:rPr lang="de-DE" sz="2400" dirty="0" smtClean="0">
                <a:solidFill>
                  <a:schemeClr val="tx1"/>
                </a:solidFill>
              </a:rPr>
              <a:t> Geschäftsstelle (im Rathaus):</a:t>
            </a:r>
          </a:p>
          <a:p>
            <a:pPr algn="l"/>
            <a:r>
              <a:rPr lang="de-DE" sz="2400" dirty="0" smtClean="0">
                <a:solidFill>
                  <a:schemeClr val="tx1"/>
                </a:solidFill>
              </a:rPr>
              <a:t>Daniela Ledermann</a:t>
            </a:r>
          </a:p>
          <a:p>
            <a:pPr algn="l"/>
            <a:r>
              <a:rPr lang="de-DE" sz="2400" dirty="0" smtClean="0">
                <a:solidFill>
                  <a:schemeClr val="tx1"/>
                </a:solidFill>
              </a:rPr>
              <a:t>Telefon: 07253/9402-38</a:t>
            </a:r>
          </a:p>
          <a:p>
            <a:pPr algn="l"/>
            <a:r>
              <a:rPr lang="de-DE" sz="2400" dirty="0" smtClean="0">
                <a:solidFill>
                  <a:schemeClr val="tx1"/>
                </a:solidFill>
              </a:rPr>
              <a:t>Fax:	  07253/9402-50</a:t>
            </a:r>
          </a:p>
          <a:p>
            <a:pPr algn="l"/>
            <a:r>
              <a:rPr lang="de-DE" sz="2400" dirty="0" smtClean="0">
                <a:solidFill>
                  <a:schemeClr val="tx1"/>
                </a:solidFill>
              </a:rPr>
              <a:t>E-Mail:	 </a:t>
            </a:r>
            <a:r>
              <a:rPr lang="de-DE" sz="2400" dirty="0" err="1" smtClean="0">
                <a:solidFill>
                  <a:schemeClr val="tx1"/>
                </a:solidFill>
                <a:hlinkClick r:id="rId2"/>
              </a:rPr>
              <a:t>GIK@Kronau.de</a:t>
            </a:r>
            <a:endParaRPr lang="de-DE" sz="2400" dirty="0" smtClean="0">
              <a:solidFill>
                <a:schemeClr val="tx1"/>
              </a:solidFill>
            </a:endParaRPr>
          </a:p>
          <a:p>
            <a:pPr algn="l"/>
            <a:endParaRPr lang="de-DE" sz="2400" dirty="0" smtClean="0">
              <a:solidFill>
                <a:schemeClr val="tx1"/>
              </a:solidFill>
            </a:endParaRPr>
          </a:p>
          <a:p>
            <a:pPr algn="l"/>
            <a:r>
              <a:rPr lang="de-DE" sz="2400" dirty="0" smtClean="0">
                <a:solidFill>
                  <a:schemeClr val="tx1"/>
                </a:solidFill>
              </a:rPr>
              <a:t>Web: 	</a:t>
            </a:r>
            <a:r>
              <a:rPr lang="de-DE" sz="2400" dirty="0" err="1" smtClean="0">
                <a:solidFill>
                  <a:schemeClr val="tx1"/>
                </a:solidFill>
                <a:hlinkClick r:id="rId3"/>
              </a:rPr>
              <a:t>www.generationen</a:t>
            </a:r>
            <a:r>
              <a:rPr lang="de-DE" sz="2400" dirty="0" smtClean="0">
                <a:solidFill>
                  <a:schemeClr val="tx1"/>
                </a:solidFill>
                <a:hlinkClick r:id="rId3"/>
              </a:rPr>
              <a:t>-initiative-</a:t>
            </a:r>
            <a:r>
              <a:rPr lang="de-DE" sz="2400" dirty="0" err="1" smtClean="0">
                <a:solidFill>
                  <a:schemeClr val="tx1"/>
                </a:solidFill>
                <a:hlinkClick r:id="rId3"/>
              </a:rPr>
              <a:t>kronau.de</a:t>
            </a:r>
            <a:endParaRPr lang="de-DE" sz="2400" dirty="0" smtClean="0">
              <a:solidFill>
                <a:schemeClr val="tx1"/>
              </a:solidFill>
            </a:endParaRPr>
          </a:p>
          <a:p>
            <a:pPr algn="l"/>
            <a:endParaRPr lang="de-DE" sz="2400" dirty="0" smtClean="0">
              <a:solidFill>
                <a:schemeClr val="tx1"/>
              </a:solidFill>
            </a:endParaRPr>
          </a:p>
          <a:p>
            <a:pPr algn="l"/>
            <a:endParaRPr lang="de-DE" sz="2400" dirty="0" smtClean="0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Verantwortlich: GIK - Manfred Haas</a:t>
            </a:r>
            <a:endParaRPr lang="de-DE"/>
          </a:p>
        </p:txBody>
      </p:sp>
      <p:pic>
        <p:nvPicPr>
          <p:cNvPr id="8" name="Grafik 7" descr="GIK_LOGO_RGB_300dpi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0"/>
            <a:ext cx="2229300" cy="157601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4904"/>
            <a:ext cx="6400800" cy="2952328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tx1"/>
                </a:solidFill>
              </a:rPr>
              <a:t>Vielen Dank für Ihre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Aufmerksamkeit.</a:t>
            </a:r>
          </a:p>
          <a:p>
            <a:endParaRPr lang="de-DE" dirty="0" smtClean="0">
              <a:solidFill>
                <a:schemeClr val="tx1"/>
              </a:solidFill>
            </a:endParaRPr>
          </a:p>
          <a:p>
            <a:r>
              <a:rPr lang="de-DE" dirty="0" smtClean="0">
                <a:solidFill>
                  <a:schemeClr val="tx1"/>
                </a:solidFill>
              </a:rPr>
              <a:t>Kommen Sie gut nach Hause!</a:t>
            </a:r>
            <a:endParaRPr lang="de-DE" dirty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Verantwortlich: GIK - Manfred Haas</a:t>
            </a:r>
            <a:endParaRPr lang="de-DE"/>
          </a:p>
        </p:txBody>
      </p:sp>
      <p:pic>
        <p:nvPicPr>
          <p:cNvPr id="8" name="Grafik 7" descr="GIK_LOGO_RGB_300dpi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0"/>
            <a:ext cx="2229300" cy="15760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3200400" cy="1752600"/>
          </a:xfrm>
        </p:spPr>
        <p:txBody>
          <a:bodyPr/>
          <a:lstStyle/>
          <a:p>
            <a:r>
              <a:rPr lang="de-DE" dirty="0" smtClean="0"/>
              <a:t>Text</a:t>
            </a:r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1763688" y="2636912"/>
            <a:ext cx="5328592" cy="14700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Verantwortlich: GIK - Manfred Haas</a:t>
            </a:r>
            <a:endParaRPr lang="de-DE"/>
          </a:p>
        </p:txBody>
      </p:sp>
      <p:pic>
        <p:nvPicPr>
          <p:cNvPr id="7" name="Grafik 6" descr="GIK_LOGO_RGB_300dpi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0"/>
            <a:ext cx="2229300" cy="1576016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132856"/>
            <a:ext cx="5400599" cy="404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3200400" cy="1752600"/>
          </a:xfrm>
        </p:spPr>
        <p:txBody>
          <a:bodyPr/>
          <a:lstStyle/>
          <a:p>
            <a:r>
              <a:rPr lang="de-DE" dirty="0" smtClean="0"/>
              <a:t>Text</a:t>
            </a:r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1763688" y="2636912"/>
            <a:ext cx="5328592" cy="1470025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132856"/>
            <a:ext cx="5544616" cy="430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Verantwortlich: GIK - Manfred Haas</a:t>
            </a:r>
            <a:endParaRPr lang="de-DE"/>
          </a:p>
        </p:txBody>
      </p:sp>
      <p:pic>
        <p:nvPicPr>
          <p:cNvPr id="7" name="Grafik 6" descr="GIK_LOGO_RGB_300dpi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0"/>
            <a:ext cx="2229300" cy="15760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Barrierefrei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200" dirty="0" smtClean="0"/>
              <a:t>Autor: Manfred Haas</a:t>
            </a:r>
            <a:endParaRPr lang="de-DE" sz="2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Text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88840"/>
            <a:ext cx="4770948" cy="442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Verantwortlich: GIK - Manfred Haas</a:t>
            </a:r>
            <a:endParaRPr lang="de-DE"/>
          </a:p>
        </p:txBody>
      </p:sp>
      <p:pic>
        <p:nvPicPr>
          <p:cNvPr id="8" name="Grafik 7" descr="GIK_LOGO_RGB_300dpi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0"/>
            <a:ext cx="2229300" cy="15760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Text</a:t>
            </a:r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2915816" y="2924944"/>
            <a:ext cx="3960440" cy="1728192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132856"/>
            <a:ext cx="4448051" cy="428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Verantwortlich: GIK - Manfred Haas</a:t>
            </a:r>
            <a:endParaRPr lang="de-DE"/>
          </a:p>
        </p:txBody>
      </p:sp>
      <p:pic>
        <p:nvPicPr>
          <p:cNvPr id="8" name="Grafik 7" descr="GIK_LOGO_RGB_300dpi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0"/>
            <a:ext cx="2229300" cy="15760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Text</a:t>
            </a:r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2915816" y="2924944"/>
            <a:ext cx="3960440" cy="172819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Verantwortlich: GIK - Manfred Haas</a:t>
            </a:r>
            <a:endParaRPr lang="de-DE"/>
          </a:p>
        </p:txBody>
      </p:sp>
      <p:pic>
        <p:nvPicPr>
          <p:cNvPr id="8" name="Grafik 7" descr="GIK_LOGO_RGB_300dpi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0"/>
            <a:ext cx="2229300" cy="157601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700808"/>
            <a:ext cx="4104456" cy="469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Text</a:t>
            </a:r>
          </a:p>
        </p:txBody>
      </p:sp>
      <p:sp>
        <p:nvSpPr>
          <p:cNvPr id="5" name="Titel 4"/>
          <p:cNvSpPr>
            <a:spLocks noGrp="1"/>
          </p:cNvSpPr>
          <p:nvPr>
            <p:ph type="ctrTitle"/>
          </p:nvPr>
        </p:nvSpPr>
        <p:spPr>
          <a:xfrm>
            <a:off x="2915816" y="2924944"/>
            <a:ext cx="3960440" cy="172819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Verantwortlich: GIK - Manfred Haas</a:t>
            </a:r>
            <a:endParaRPr lang="de-DE"/>
          </a:p>
        </p:txBody>
      </p:sp>
      <p:pic>
        <p:nvPicPr>
          <p:cNvPr id="8" name="Grafik 7" descr="GIK_LOGO_RGB_300dpi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0"/>
            <a:ext cx="2229300" cy="1576016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700808"/>
            <a:ext cx="439248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1752600"/>
          </a:xfrm>
        </p:spPr>
        <p:txBody>
          <a:bodyPr/>
          <a:lstStyle/>
          <a:p>
            <a:pPr algn="l"/>
            <a:r>
              <a:rPr lang="de-DE" dirty="0" smtClean="0">
                <a:solidFill>
                  <a:schemeClr val="tx1"/>
                </a:solidFill>
              </a:rPr>
              <a:t>Ist das Parken auf dem Gehweg überhaupt erlaubt?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Verantwortlich: GIK - Manfred Haas</a:t>
            </a:r>
            <a:endParaRPr lang="de-DE"/>
          </a:p>
        </p:txBody>
      </p:sp>
      <p:pic>
        <p:nvPicPr>
          <p:cNvPr id="7" name="Grafik 6" descr="GIK_LOGO_RGB_300dpi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0"/>
            <a:ext cx="2229300" cy="15760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549</Words>
  <Application>Microsoft Office PowerPoint</Application>
  <PresentationFormat>Bildschirmpräsentation (4:3)</PresentationFormat>
  <Paragraphs>102</Paragraphs>
  <Slides>24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Larissa-Design</vt:lpstr>
      <vt:lpstr>An alle künftigen Autofahrer-innen Autor: Manfred Haas</vt:lpstr>
      <vt:lpstr>PowerPoint-Präsentation</vt:lpstr>
      <vt:lpstr>PowerPoint-Präsentation</vt:lpstr>
      <vt:lpstr>PowerPoint-Präsentation</vt:lpstr>
      <vt:lpstr>Barrierefrei Autor: Manfred Haas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Barrierefrei</dc:title>
  <dc:creator>manfred</dc:creator>
  <cp:lastModifiedBy>Heß Ismene</cp:lastModifiedBy>
  <cp:revision>215</cp:revision>
  <dcterms:created xsi:type="dcterms:W3CDTF">2017-02-21T16:16:39Z</dcterms:created>
  <dcterms:modified xsi:type="dcterms:W3CDTF">2018-04-30T09:57:15Z</dcterms:modified>
</cp:coreProperties>
</file>